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8" r:id="rId2"/>
    <p:sldId id="346" r:id="rId3"/>
    <p:sldId id="355" r:id="rId4"/>
    <p:sldId id="345" r:id="rId5"/>
    <p:sldId id="356" r:id="rId6"/>
    <p:sldId id="358" r:id="rId7"/>
    <p:sldId id="362" r:id="rId8"/>
    <p:sldId id="366" r:id="rId9"/>
    <p:sldId id="357" r:id="rId10"/>
    <p:sldId id="359" r:id="rId11"/>
    <p:sldId id="360" r:id="rId12"/>
    <p:sldId id="361" r:id="rId13"/>
    <p:sldId id="363" r:id="rId14"/>
    <p:sldId id="364" r:id="rId15"/>
    <p:sldId id="365" r:id="rId16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2E1504DF-7ADA-4141-A091-3B2CCB0D86F6}">
          <p14:sldIdLst>
            <p14:sldId id="338"/>
            <p14:sldId id="346"/>
            <p14:sldId id="355"/>
            <p14:sldId id="345"/>
            <p14:sldId id="356"/>
            <p14:sldId id="358"/>
            <p14:sldId id="362"/>
            <p14:sldId id="366"/>
            <p14:sldId id="357"/>
            <p14:sldId id="359"/>
            <p14:sldId id="360"/>
            <p14:sldId id="361"/>
            <p14:sldId id="363"/>
            <p14:sldId id="364"/>
            <p14:sldId id="365"/>
          </p14:sldIdLst>
        </p14:section>
        <p14:section name="Sekcja bez tytułu" id="{0222E0A3-CA9F-4554-99FE-6881FB62BC5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Burba" initials="AB" lastIdx="13" clrIdx="0">
    <p:extLst/>
  </p:cmAuthor>
  <p:cmAuthor id="2" name="Marcin Zydroń" initials="MZ" lastIdx="2" clrIdx="1"/>
  <p:cmAuthor id="3" name="Agnieszka Nowak-Komarowska" initials="AN" lastIdx="7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4441"/>
    <a:srgbClr val="DB9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89" autoAdjust="0"/>
    <p:restoredTop sz="94660" autoAdjust="0"/>
  </p:normalViewPr>
  <p:slideViewPr>
    <p:cSldViewPr>
      <p:cViewPr varScale="1">
        <p:scale>
          <a:sx n="68" d="100"/>
          <a:sy n="68" d="100"/>
        </p:scale>
        <p:origin x="78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30CDF-7CAA-4B2B-BD17-AD20334E90C8}" type="datetimeFigureOut">
              <a:rPr lang="pl-PL" smtClean="0"/>
              <a:t>2019-02-13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BAAEA9-D19D-4562-988F-E1C184183D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2278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90252-E2E1-48D1-AB03-78A108D8A03D}" type="datetimeFigureOut">
              <a:rPr lang="pl-PL" smtClean="0"/>
              <a:t>2019-02-13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7552"/>
            <a:ext cx="5438775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6C4FD-F5F0-4D21-B3DB-08859B53E4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4557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C4FD-F5F0-4D21-B3DB-08859B53E49B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957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B680F-69BF-4A79-B9DD-09F8D5DBBFC3}" type="datetime1">
              <a:rPr lang="en-GB" smtClean="0"/>
              <a:t>13/02/2019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268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AEC3-5009-47A5-AD11-CD9387CF6370}" type="datetime1">
              <a:rPr lang="en-GB" smtClean="0"/>
              <a:t>13/02/2019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800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91132-2380-4585-B86A-215327E90F7D}" type="datetime1">
              <a:rPr lang="en-GB" smtClean="0"/>
              <a:t>13/02/2019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71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29D1D-CE30-4566-B77B-F1C5A2D8DEDC}" type="datetime1">
              <a:rPr lang="en-GB" smtClean="0"/>
              <a:t>13/02/2019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42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FE5F-284B-4894-89DD-1B3BD84021F1}" type="datetime1">
              <a:rPr lang="en-GB" smtClean="0"/>
              <a:t>13/02/2019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841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F70F5-049D-4BBD-A1C3-B11A60A52FCA}" type="datetime1">
              <a:rPr lang="en-GB" smtClean="0"/>
              <a:t>13/02/2019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724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7356-BB9E-47BE-9AED-C961CBB68F00}" type="datetime1">
              <a:rPr lang="en-GB" smtClean="0"/>
              <a:t>13/02/2019</a:t>
            </a:fld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716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9313-BE6C-454B-AC44-FD60B2694566}" type="datetime1">
              <a:rPr lang="en-GB" smtClean="0"/>
              <a:t>13/02/2019</a:t>
            </a:fld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92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FD50-81CD-43BA-8D56-412886955ED6}" type="datetime1">
              <a:rPr lang="en-GB" smtClean="0"/>
              <a:t>13/02/2019</a:t>
            </a:fld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410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46EBB-ECD3-4E6E-AAF5-38EC3743EF02}" type="datetime1">
              <a:rPr lang="en-GB" smtClean="0"/>
              <a:t>13/02/2019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78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D173-14F5-4F47-B584-DFEF12E0022D}" type="datetime1">
              <a:rPr lang="en-GB" smtClean="0"/>
              <a:t>13/02/2019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32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01A21-D5ED-49D5-BE5F-801FE60AB705}" type="datetime1">
              <a:rPr lang="en-GB" smtClean="0"/>
              <a:t>13/02/2019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05036-932F-4D0E-B020-96EE39AA62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881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545576" y="2060848"/>
            <a:ext cx="7982605" cy="360098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pl-PL" sz="4000" b="1" dirty="0">
                <a:solidFill>
                  <a:srgbClr val="BC4441"/>
                </a:solidFill>
              </a:rPr>
              <a:t>Co to jest REPROPOL </a:t>
            </a:r>
            <a:endParaRPr lang="pl-PL" sz="4000" b="1" dirty="0" smtClean="0">
              <a:solidFill>
                <a:srgbClr val="BC4441"/>
              </a:solidFill>
            </a:endParaRPr>
          </a:p>
          <a:p>
            <a:pPr algn="ctr"/>
            <a:r>
              <a:rPr lang="pl-PL" sz="4000" b="1" dirty="0" smtClean="0"/>
              <a:t>– </a:t>
            </a:r>
            <a:r>
              <a:rPr lang="pl-PL" sz="4000" b="1" dirty="0"/>
              <a:t>cele i zadania organizacji zbiorowego zarządu w branży </a:t>
            </a:r>
            <a:r>
              <a:rPr lang="pl-PL" sz="4000" b="1" dirty="0" smtClean="0"/>
              <a:t>prasowej</a:t>
            </a:r>
          </a:p>
          <a:p>
            <a:pPr algn="ctr"/>
            <a:endParaRPr lang="pl-PL" sz="4000" b="1" dirty="0"/>
          </a:p>
          <a:p>
            <a:pPr algn="ctr"/>
            <a:r>
              <a:rPr lang="pl-PL" sz="2000" b="1" dirty="0" smtClean="0"/>
              <a:t>Warszawa, 13.02.2019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76" y="6237312"/>
            <a:ext cx="1877568" cy="390144"/>
          </a:xfrm>
          <a:prstGeom prst="rect">
            <a:avLst/>
          </a:prstGeom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94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455220" y="92133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pl-PL" dirty="0" smtClean="0"/>
              <a:t>Umowy REPROPOL-u z Wydawcami dot. zbiorowego zarządzania prawami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828988" y="1297146"/>
            <a:ext cx="758152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pl-PL" sz="1600" dirty="0" smtClean="0"/>
          </a:p>
          <a:p>
            <a:pPr lvl="0"/>
            <a:r>
              <a:rPr lang="pl-PL" sz="1600" dirty="0" smtClean="0"/>
              <a:t>Powierzenie przez Wydawcę REPROPOL-owi praw </a:t>
            </a:r>
            <a:r>
              <a:rPr lang="pl-PL" sz="1600" dirty="0"/>
              <a:t>w zarząd</a:t>
            </a:r>
            <a:r>
              <a:rPr lang="pl-PL" sz="1600" dirty="0" smtClean="0"/>
              <a:t>:</a:t>
            </a:r>
          </a:p>
          <a:p>
            <a:pPr lvl="0"/>
            <a:endParaRPr lang="pl-PL" sz="1600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obejmuje dokonywanie wszelkich czynności sądowych i pozasądowych mających na celu ochronę i realizację praw autorskich Wydawcy do Utworów wynikających z powierzenia praw na podstawie niniejszej umowy oraz przepisów prawa, w szczególności roszczeń odszkodowawczych, roszczeń informacyjnych oraz wniosków zabezpieczających te roszczenia, w tym wszelkich roszczeń związanych z piractwem internetowym utworów prasowych lub nielegalnym wprowadzaniem utworów prasowych do obrotu</a:t>
            </a:r>
            <a:r>
              <a:rPr lang="pl-PL" sz="1600" dirty="0" smtClean="0"/>
              <a:t>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dotyczy zarówno zezwalania na korzystanie z Utworów wymagające udzielenia licencji, jak i korzystania, które wymaga − zgodnie z przepisami ustawy z 1994 r. o prawie autorskim i prawach pokrewnych (zwanej dalej „</a:t>
            </a:r>
            <a:r>
              <a:rPr lang="pl-PL" sz="1600" dirty="0" err="1"/>
              <a:t>upaipp</a:t>
            </a:r>
            <a:r>
              <a:rPr lang="pl-PL" sz="1600" dirty="0"/>
              <a:t>”) oraz ustawą o zbiorowym zarządzaniu prawami autorskimi i prawami pokrewnymi z 15 czerwca 2018 r. (zwaną dalej „</a:t>
            </a:r>
            <a:r>
              <a:rPr lang="pl-PL" sz="1600" dirty="0" err="1"/>
              <a:t>uzzpaip</a:t>
            </a:r>
            <a:r>
              <a:rPr lang="pl-PL" sz="1600" dirty="0"/>
              <a:t>”) lub odpowiednimi powszechnie obowiązującymi regulacjami innych państw − tylko ustalenia wysokości i warunków płatności wynagrodzeń lub opłat należnych Wydawcy. </a:t>
            </a:r>
          </a:p>
          <a:p>
            <a:pPr lvl="0"/>
            <a:endParaRPr lang="pl-PL" sz="1600" dirty="0"/>
          </a:p>
        </p:txBody>
      </p:sp>
      <p:sp>
        <p:nvSpPr>
          <p:cNvPr id="8" name="Prostokąt 7"/>
          <p:cNvSpPr/>
          <p:nvPr/>
        </p:nvSpPr>
        <p:spPr>
          <a:xfrm>
            <a:off x="455220" y="1484784"/>
            <a:ext cx="360040" cy="36004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pole tekstowe 18"/>
          <p:cNvSpPr txBox="1"/>
          <p:nvPr/>
        </p:nvSpPr>
        <p:spPr>
          <a:xfrm>
            <a:off x="2602520" y="5536122"/>
            <a:ext cx="548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 </a:t>
            </a:r>
            <a:endParaRPr lang="pl-PL" b="1" dirty="0"/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76" y="6237312"/>
            <a:ext cx="1877568" cy="390144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76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455220" y="92133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pl-PL" dirty="0" smtClean="0"/>
              <a:t>Umowy REPROPOL-u z Wydawcami dot. zbiorowego zarządzania prawami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828988" y="1297146"/>
            <a:ext cx="758152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pl-PL" sz="1600" dirty="0" smtClean="0"/>
          </a:p>
          <a:p>
            <a:pPr lvl="0" algn="just"/>
            <a:endParaRPr lang="pl-PL" sz="1600" dirty="0" smtClean="0"/>
          </a:p>
          <a:p>
            <a:pPr lvl="0" algn="just"/>
            <a:r>
              <a:rPr lang="pl-PL" sz="1600" dirty="0" smtClean="0"/>
              <a:t>Powierzenie przez Wydawcę REPROPOL-owi praw </a:t>
            </a:r>
            <a:r>
              <a:rPr lang="pl-PL" sz="1600" dirty="0"/>
              <a:t>w </a:t>
            </a:r>
            <a:r>
              <a:rPr lang="pl-PL" sz="1600" dirty="0" smtClean="0"/>
              <a:t>zarząd </a:t>
            </a:r>
            <a:r>
              <a:rPr lang="pl-PL" sz="1600" dirty="0"/>
              <a:t>obejmuje następujące pola eksploatacji</a:t>
            </a:r>
            <a:r>
              <a:rPr lang="pl-PL" sz="1600" dirty="0" smtClean="0"/>
              <a:t>:</a:t>
            </a:r>
          </a:p>
          <a:p>
            <a:pPr lvl="0"/>
            <a:endParaRPr lang="pl-PL" sz="1600" dirty="0"/>
          </a:p>
          <a:p>
            <a:pPr marL="342900" lvl="0" indent="-342900" algn="just">
              <a:buFont typeface="+mj-lt"/>
              <a:buAutoNum type="arabicPeriod"/>
            </a:pPr>
            <a:r>
              <a:rPr lang="pl-PL" sz="1600" dirty="0"/>
              <a:t>zwielokrotnianie </a:t>
            </a:r>
            <a:r>
              <a:rPr lang="pl-PL" sz="1600" dirty="0" smtClean="0"/>
              <a:t>utworów </a:t>
            </a:r>
            <a:r>
              <a:rPr lang="pl-PL" sz="1600" dirty="0"/>
              <a:t>jakąkolwiek techniką, w tym techniką drukarską, fotograficzną, reprograficzną, zapisu magnetycznego oraz techniką cyfrową, na nośnikach tradycyjnych i cyfrowych</a:t>
            </a:r>
            <a:r>
              <a:rPr lang="pl-PL" sz="1600" dirty="0" smtClean="0"/>
              <a:t>;</a:t>
            </a:r>
          </a:p>
          <a:p>
            <a:pPr marL="342900" lvl="0" indent="-342900" algn="just">
              <a:buFont typeface="+mj-lt"/>
              <a:buAutoNum type="arabicPeriod"/>
            </a:pPr>
            <a:endParaRPr lang="pl-PL" sz="1600" dirty="0"/>
          </a:p>
          <a:p>
            <a:pPr marL="342900" lvl="0" indent="-342900" algn="just">
              <a:buFont typeface="+mj-lt"/>
              <a:buAutoNum type="arabicPeriod"/>
            </a:pPr>
            <a:r>
              <a:rPr lang="pl-PL" sz="1600" dirty="0"/>
              <a:t>wprowadzenie do obrotu, najem i użyczanie egzemplarzy </a:t>
            </a:r>
            <a:r>
              <a:rPr lang="pl-PL" sz="1600" dirty="0" smtClean="0"/>
              <a:t>utworów</a:t>
            </a:r>
            <a:r>
              <a:rPr lang="pl-PL" sz="1600" dirty="0"/>
              <a:t>, w szczególności w zakresie </a:t>
            </a:r>
            <a:r>
              <a:rPr lang="pl-PL" sz="1600" dirty="0" err="1"/>
              <a:t>wypożyczeń</a:t>
            </a:r>
            <a:r>
              <a:rPr lang="pl-PL" sz="1600" dirty="0"/>
              <a:t> bibliotecznych (Public </a:t>
            </a:r>
            <a:r>
              <a:rPr lang="pl-PL" sz="1600" dirty="0" err="1"/>
              <a:t>Lending</a:t>
            </a:r>
            <a:r>
              <a:rPr lang="pl-PL" sz="1600" dirty="0"/>
              <a:t> Right</a:t>
            </a:r>
            <a:r>
              <a:rPr lang="pl-PL" sz="1600" dirty="0" smtClean="0"/>
              <a:t>);</a:t>
            </a:r>
          </a:p>
          <a:p>
            <a:pPr marL="342900" lvl="0" indent="-342900" algn="just">
              <a:buFont typeface="+mj-lt"/>
              <a:buAutoNum type="arabicPeriod"/>
            </a:pPr>
            <a:endParaRPr lang="pl-PL" sz="1600" dirty="0"/>
          </a:p>
          <a:p>
            <a:pPr marL="342900" lvl="0" indent="-342900" algn="just">
              <a:buFont typeface="+mj-lt"/>
              <a:buAutoNum type="arabicPeriod"/>
            </a:pPr>
            <a:r>
              <a:rPr lang="pl-PL" sz="1600" dirty="0"/>
              <a:t>zwielokrotnianie i publiczne udostępnianie </a:t>
            </a:r>
            <a:r>
              <a:rPr lang="pl-PL" sz="1600" dirty="0" smtClean="0"/>
              <a:t>utworów </a:t>
            </a:r>
            <a:r>
              <a:rPr lang="pl-PL" sz="1600" dirty="0"/>
              <a:t>w taki sposób, aby każdy mógł mieć do nich dostęp w miejscu i czasie przez siebie wybranym w szczególności dla celów </a:t>
            </a:r>
            <a:r>
              <a:rPr lang="pl-PL" sz="1600" dirty="0" err="1"/>
              <a:t>pressclippingu</a:t>
            </a:r>
            <a:r>
              <a:rPr lang="pl-PL" sz="1600" dirty="0"/>
              <a:t>, monitorowania mediów lub innych podobnych </a:t>
            </a:r>
            <a:r>
              <a:rPr lang="pl-PL" sz="1600" dirty="0" smtClean="0"/>
              <a:t>usług</a:t>
            </a:r>
            <a:r>
              <a:rPr lang="pl-PL" sz="1600" dirty="0"/>
              <a:t>.</a:t>
            </a:r>
          </a:p>
          <a:p>
            <a:pPr lvl="0" algn="just"/>
            <a:endParaRPr lang="pl-PL" sz="1600" dirty="0" smtClean="0"/>
          </a:p>
          <a:p>
            <a:pPr marL="342900" lvl="0" indent="-342900">
              <a:buFont typeface="+mj-lt"/>
              <a:buAutoNum type="arabicPeriod"/>
            </a:pPr>
            <a:endParaRPr lang="pl-PL" sz="1600" dirty="0"/>
          </a:p>
        </p:txBody>
      </p:sp>
      <p:sp>
        <p:nvSpPr>
          <p:cNvPr id="8" name="Prostokąt 7"/>
          <p:cNvSpPr/>
          <p:nvPr/>
        </p:nvSpPr>
        <p:spPr>
          <a:xfrm>
            <a:off x="367156" y="1897624"/>
            <a:ext cx="360040" cy="36004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pole tekstowe 18"/>
          <p:cNvSpPr txBox="1"/>
          <p:nvPr/>
        </p:nvSpPr>
        <p:spPr>
          <a:xfrm>
            <a:off x="2602520" y="5536122"/>
            <a:ext cx="548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 </a:t>
            </a:r>
            <a:endParaRPr lang="pl-PL" b="1" dirty="0"/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76" y="6237312"/>
            <a:ext cx="1877568" cy="390144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4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455220" y="92133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pl-PL" dirty="0" smtClean="0"/>
              <a:t>Umowy REPROPOL-u z Wydawcami dot. zbiorowego zarządzania prawami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828988" y="1297146"/>
            <a:ext cx="758152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pl-PL" sz="1600" dirty="0" smtClean="0"/>
          </a:p>
          <a:p>
            <a:pPr lvl="0" algn="just"/>
            <a:endParaRPr lang="pl-PL" sz="1600" dirty="0"/>
          </a:p>
          <a:p>
            <a:pPr lvl="0" algn="just"/>
            <a:endParaRPr lang="pl-PL" sz="1600" dirty="0" smtClean="0"/>
          </a:p>
          <a:p>
            <a:pPr lvl="0" algn="just"/>
            <a:r>
              <a:rPr lang="pl-PL" sz="1600" dirty="0" smtClean="0"/>
              <a:t>Umowy obejmują </a:t>
            </a:r>
            <a:r>
              <a:rPr lang="pl-PL" sz="1600" dirty="0"/>
              <a:t>również prawo </a:t>
            </a:r>
            <a:r>
              <a:rPr lang="pl-PL" sz="1600" dirty="0" err="1"/>
              <a:t>SDiW</a:t>
            </a:r>
            <a:r>
              <a:rPr lang="pl-PL" sz="1600" dirty="0"/>
              <a:t> REPROPOL do</a:t>
            </a:r>
            <a:r>
              <a:rPr lang="pl-PL" sz="1600" dirty="0" smtClean="0"/>
              <a:t>:</a:t>
            </a:r>
          </a:p>
          <a:p>
            <a:pPr lvl="0" algn="just"/>
            <a:endParaRPr lang="pl-PL" sz="1600" dirty="0"/>
          </a:p>
          <a:p>
            <a:pPr marL="342900" lvl="0" indent="-342900" algn="just">
              <a:buFont typeface="+mj-lt"/>
              <a:buAutoNum type="arabicPeriod"/>
            </a:pPr>
            <a:r>
              <a:rPr lang="pl-PL" sz="1600" dirty="0"/>
              <a:t>pobierania opłat reprograficznych należnych Wydawcy, o których mowa w art. 20 i 20</a:t>
            </a:r>
            <a:r>
              <a:rPr lang="pl-PL" sz="1600" baseline="30000" dirty="0"/>
              <a:t>1 </a:t>
            </a:r>
            <a:r>
              <a:rPr lang="pl-PL" sz="1600" dirty="0" err="1"/>
              <a:t>upaipp</a:t>
            </a:r>
            <a:r>
              <a:rPr lang="pl-PL" sz="1600" dirty="0" smtClean="0"/>
              <a:t>;</a:t>
            </a:r>
          </a:p>
          <a:p>
            <a:pPr marL="342900" lvl="0" indent="-342900" algn="just">
              <a:buFont typeface="+mj-lt"/>
              <a:buAutoNum type="arabicPeriod"/>
            </a:pPr>
            <a:endParaRPr lang="pl-PL" sz="1600" dirty="0"/>
          </a:p>
          <a:p>
            <a:pPr marL="342900" lvl="0" indent="-342900" algn="just">
              <a:buFont typeface="+mj-lt"/>
              <a:buAutoNum type="arabicPeriod"/>
            </a:pPr>
            <a:endParaRPr lang="pl-PL" sz="1600" dirty="0"/>
          </a:p>
          <a:p>
            <a:pPr marL="342900" lvl="0" indent="-342900" algn="just">
              <a:buFont typeface="+mj-lt"/>
              <a:buAutoNum type="arabicPeriod"/>
            </a:pPr>
            <a:r>
              <a:rPr lang="pl-PL" sz="1600" dirty="0"/>
              <a:t>pobierania wynagrodzeń należnych Wydawcy z tytułu korzystania z </a:t>
            </a:r>
            <a:r>
              <a:rPr lang="pl-PL" sz="1600" dirty="0" smtClean="0"/>
              <a:t>utworów </a:t>
            </a:r>
            <a:r>
              <a:rPr lang="pl-PL" sz="1600" dirty="0"/>
              <a:t>w ramach dozwolonego użytku publicznego, jeżeli prawo do wynagrodzenia zastrzeżone jest w przepisach </a:t>
            </a:r>
            <a:r>
              <a:rPr lang="pl-PL" sz="1600" dirty="0" err="1"/>
              <a:t>upapp</a:t>
            </a:r>
            <a:r>
              <a:rPr lang="pl-PL" sz="1600" dirty="0"/>
              <a:t>, w szczególności w zakresie o którym mowa w art. 25 ust. 4 w zw. z art. 25 ust. 1 pkt 1 lit) b i c oraz art. 27 </a:t>
            </a:r>
            <a:r>
              <a:rPr lang="pl-PL" sz="1600" baseline="30000" dirty="0"/>
              <a:t>1</a:t>
            </a:r>
            <a:r>
              <a:rPr lang="pl-PL" sz="1600" dirty="0"/>
              <a:t> </a:t>
            </a:r>
            <a:r>
              <a:rPr lang="pl-PL" sz="1600" dirty="0" err="1" smtClean="0"/>
              <a:t>upaipp</a:t>
            </a:r>
            <a:r>
              <a:rPr lang="pl-PL" sz="1600" dirty="0"/>
              <a:t>.</a:t>
            </a:r>
          </a:p>
          <a:p>
            <a:pPr marL="342900" lvl="0" indent="-342900">
              <a:buFont typeface="+mj-lt"/>
              <a:buAutoNum type="arabicPeriod"/>
            </a:pPr>
            <a:endParaRPr lang="pl-PL" sz="1600" dirty="0"/>
          </a:p>
        </p:txBody>
      </p:sp>
      <p:sp>
        <p:nvSpPr>
          <p:cNvPr id="8" name="Prostokąt 7"/>
          <p:cNvSpPr/>
          <p:nvPr/>
        </p:nvSpPr>
        <p:spPr>
          <a:xfrm>
            <a:off x="441390" y="1988840"/>
            <a:ext cx="360040" cy="36004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pole tekstowe 18"/>
          <p:cNvSpPr txBox="1"/>
          <p:nvPr/>
        </p:nvSpPr>
        <p:spPr>
          <a:xfrm>
            <a:off x="2602520" y="5536122"/>
            <a:ext cx="548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 </a:t>
            </a:r>
            <a:endParaRPr lang="pl-PL" b="1" dirty="0"/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76" y="6237312"/>
            <a:ext cx="1877568" cy="390144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71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455220" y="92133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pl-PL" dirty="0" smtClean="0"/>
              <a:t>Wypłaty opłat reprograficznych w 2018 roku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899592" y="1148759"/>
            <a:ext cx="758152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W kwietniu 2018 r. </a:t>
            </a:r>
            <a:r>
              <a:rPr lang="pl-PL" sz="1600" dirty="0" smtClean="0"/>
              <a:t>postawiono </a:t>
            </a:r>
            <a:r>
              <a:rPr lang="pl-PL" sz="1600" dirty="0"/>
              <a:t>do wypłaty </a:t>
            </a:r>
            <a:r>
              <a:rPr lang="pl-PL" sz="1600" b="1" dirty="0"/>
              <a:t>opłaty za rok 2017 w wys. 3.187.899,84 zł</a:t>
            </a:r>
            <a:r>
              <a:rPr lang="pl-PL" sz="1600" dirty="0"/>
              <a:t> i rozpoczęta została wysyłka zawiadomień i realizacja wypłaty. </a:t>
            </a:r>
            <a:endParaRPr lang="pl-PL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W </a:t>
            </a:r>
            <a:r>
              <a:rPr lang="pl-PL" sz="1600" dirty="0" smtClean="0"/>
              <a:t>październiku 2018 r</a:t>
            </a:r>
            <a:r>
              <a:rPr lang="pl-PL" sz="1600" dirty="0"/>
              <a:t>. zakończona została wysyłka zawiadomień o wypłatach za rok 2017</a:t>
            </a:r>
            <a:r>
              <a:rPr lang="pl-PL" sz="1600" b="1" dirty="0"/>
              <a:t> do 3941 wydawców na kwotę 3.073.176,09 zł,</a:t>
            </a:r>
            <a:r>
              <a:rPr lang="pl-PL" sz="1600" dirty="0"/>
              <a:t> która stanowi 96,40% kwoty postawionej do wypłaty. Pozostałe 3,60% kwoty to opłaty poniżej progu minimalnego w wys. 50 zł, które, zgodnie z Regulaminem Repartycji, nie zostały postawione do wypłaty. </a:t>
            </a:r>
            <a:endParaRPr lang="pl-PL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smtClean="0"/>
              <a:t>Na </a:t>
            </a:r>
            <a:r>
              <a:rPr lang="pl-PL" sz="1600" dirty="0"/>
              <a:t>dzień 15.01.2019 roku kartę informacyjną wydawcy, która stanowi podstawę do wypłaty wraz z przypisanymi jej niezbędnymi dokumentami finansowymi, Stowarzyszenie otrzymało od </a:t>
            </a:r>
            <a:r>
              <a:rPr lang="pl-PL" sz="1600" b="1" dirty="0"/>
              <a:t>1482 wydawców</a:t>
            </a:r>
            <a:r>
              <a:rPr lang="pl-PL" sz="1600" dirty="0"/>
              <a:t>, co stanowi  </a:t>
            </a:r>
            <a:r>
              <a:rPr lang="pl-PL" sz="1600" b="1" dirty="0"/>
              <a:t>37,60 %</a:t>
            </a:r>
            <a:r>
              <a:rPr lang="pl-PL" sz="1600" dirty="0"/>
              <a:t> liczby wysłanych zawiadomień.  </a:t>
            </a:r>
            <a:endParaRPr lang="pl-PL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Stowarzyszenie, na podstawie przesłanych kart informacyjnych </a:t>
            </a:r>
            <a:r>
              <a:rPr lang="pl-PL" sz="1600" b="1" dirty="0"/>
              <a:t>zrealizowało wypłaty na kwotę brutto 2.247.248,12 zł</a:t>
            </a:r>
            <a:r>
              <a:rPr lang="pl-PL" sz="1600" dirty="0"/>
              <a:t>, co stanowi </a:t>
            </a:r>
            <a:r>
              <a:rPr lang="pl-PL" sz="1600" b="1" dirty="0"/>
              <a:t>73,13%</a:t>
            </a:r>
            <a:r>
              <a:rPr lang="pl-PL" sz="1600" dirty="0"/>
              <a:t> kwoty uruchomionej dla wydawców</a:t>
            </a:r>
            <a:r>
              <a:rPr lang="pl-PL" sz="16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342900" lvl="0" indent="-342900">
              <a:buFont typeface="+mj-lt"/>
              <a:buAutoNum type="arabicPeriod"/>
            </a:pPr>
            <a:endParaRPr lang="pl-PL" sz="1600" dirty="0"/>
          </a:p>
        </p:txBody>
      </p:sp>
      <p:sp>
        <p:nvSpPr>
          <p:cNvPr id="8" name="Prostokąt 7"/>
          <p:cNvSpPr/>
          <p:nvPr/>
        </p:nvSpPr>
        <p:spPr>
          <a:xfrm>
            <a:off x="455220" y="1148759"/>
            <a:ext cx="360040" cy="36004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pole tekstowe 18"/>
          <p:cNvSpPr txBox="1"/>
          <p:nvPr/>
        </p:nvSpPr>
        <p:spPr>
          <a:xfrm>
            <a:off x="2602520" y="5536122"/>
            <a:ext cx="548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 </a:t>
            </a:r>
            <a:endParaRPr lang="pl-PL" b="1" dirty="0"/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76" y="6237312"/>
            <a:ext cx="1877568" cy="390144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09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455220" y="92133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pl-PL" dirty="0" smtClean="0"/>
              <a:t>Wypłaty opłat reprograficznych w 2018 roku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899592" y="1148759"/>
            <a:ext cx="758152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/>
              <a:t>  Wypłaty </a:t>
            </a:r>
            <a:r>
              <a:rPr lang="pl-PL" sz="1600" dirty="0"/>
              <a:t>za lata poprzednie:</a:t>
            </a:r>
          </a:p>
          <a:p>
            <a:endParaRPr lang="pl-PL" sz="1600" dirty="0" smtClean="0"/>
          </a:p>
          <a:p>
            <a:pPr algn="just"/>
            <a:r>
              <a:rPr lang="pl-PL" sz="1600" dirty="0" smtClean="0"/>
              <a:t>REPROPOL </a:t>
            </a:r>
            <a:r>
              <a:rPr lang="pl-PL" sz="1600" dirty="0"/>
              <a:t>od początku 2018 roku </a:t>
            </a:r>
            <a:r>
              <a:rPr lang="pl-PL" sz="1600" dirty="0" smtClean="0"/>
              <a:t>wypłacał </a:t>
            </a:r>
            <a:r>
              <a:rPr lang="pl-PL" sz="1600" dirty="0"/>
              <a:t>opłaty za lata poprzednie w wysokości 1.090.682,16 zł brutto, </a:t>
            </a:r>
            <a:r>
              <a:rPr lang="pl-PL" sz="1600" dirty="0" smtClean="0"/>
              <a:t>które objęły: </a:t>
            </a:r>
          </a:p>
          <a:p>
            <a:pPr algn="just"/>
            <a:endParaRPr lang="pl-PL" sz="16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kwotę </a:t>
            </a:r>
            <a:r>
              <a:rPr lang="pl-PL" sz="1600" dirty="0" smtClean="0"/>
              <a:t>855.880,18 </a:t>
            </a:r>
            <a:r>
              <a:rPr lang="pl-PL" sz="1600" dirty="0"/>
              <a:t>zł brutto dla 1137 wydawców </a:t>
            </a:r>
            <a:r>
              <a:rPr lang="pl-PL" sz="1600" dirty="0" smtClean="0"/>
              <a:t>za </a:t>
            </a:r>
            <a:r>
              <a:rPr lang="pl-PL" sz="1600" dirty="0"/>
              <a:t>2016 rok postawionych do wypłaty w 2017 r</a:t>
            </a:r>
            <a:r>
              <a:rPr lang="pl-PL" sz="1600" dirty="0" smtClean="0"/>
              <a:t>.;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 smtClean="0"/>
              <a:t>kwotę 115.965,89 </a:t>
            </a:r>
            <a:r>
              <a:rPr lang="pl-PL" sz="1600" dirty="0"/>
              <a:t>zł brutto dla 299 wydawców </a:t>
            </a:r>
            <a:r>
              <a:rPr lang="pl-PL" sz="1600" dirty="0" smtClean="0"/>
              <a:t>za </a:t>
            </a:r>
            <a:r>
              <a:rPr lang="pl-PL" sz="1600" dirty="0"/>
              <a:t>2015 rok postawionych do wypłaty w 2016 r.; </a:t>
            </a:r>
            <a:endParaRPr lang="pl-PL" sz="1600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 smtClean="0"/>
              <a:t>kwotę  </a:t>
            </a:r>
            <a:r>
              <a:rPr lang="pl-PL" sz="1600" dirty="0"/>
              <a:t>49.331,55 zł brutto dla 168 wydawców </a:t>
            </a:r>
            <a:r>
              <a:rPr lang="pl-PL" sz="1600" dirty="0" smtClean="0"/>
              <a:t>za </a:t>
            </a:r>
            <a:r>
              <a:rPr lang="pl-PL" sz="1600" dirty="0"/>
              <a:t>2014 rok postawionych do wypłaty w 2016 r.; </a:t>
            </a:r>
            <a:endParaRPr lang="pl-PL" sz="1600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 smtClean="0"/>
              <a:t>kwotę  </a:t>
            </a:r>
            <a:r>
              <a:rPr lang="pl-PL" sz="1600" dirty="0"/>
              <a:t>43.339,86 zł brutto dla 180 wydawców </a:t>
            </a:r>
            <a:r>
              <a:rPr lang="pl-PL" sz="1600" dirty="0" smtClean="0"/>
              <a:t>za </a:t>
            </a:r>
            <a:r>
              <a:rPr lang="pl-PL" sz="1600" dirty="0"/>
              <a:t>2013 rok postawionych do wypłaty w 2015 r</a:t>
            </a:r>
            <a:r>
              <a:rPr lang="pl-PL" sz="1600" dirty="0" smtClean="0"/>
              <a:t>.;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 smtClean="0"/>
              <a:t>kwotę  </a:t>
            </a:r>
            <a:r>
              <a:rPr lang="pl-PL" sz="1600" dirty="0"/>
              <a:t>26.165,48 zł brutto dla 61 wydawców </a:t>
            </a:r>
            <a:r>
              <a:rPr lang="pl-PL" sz="1600" dirty="0" smtClean="0"/>
              <a:t>za </a:t>
            </a:r>
            <a:r>
              <a:rPr lang="pl-PL" sz="1600" dirty="0"/>
              <a:t>lata 2011-12, postawionych do wypłaty w 2014 r.</a:t>
            </a:r>
          </a:p>
          <a:p>
            <a:endParaRPr lang="pl-PL" sz="1600" dirty="0" smtClean="0"/>
          </a:p>
          <a:p>
            <a:pPr algn="just"/>
            <a:r>
              <a:rPr lang="pl-PL" sz="1600" dirty="0" smtClean="0"/>
              <a:t>W </a:t>
            </a:r>
            <a:r>
              <a:rPr lang="pl-PL" sz="1600" dirty="0"/>
              <a:t>okresie od 1.01.2017 r. do 15.01.br.  </a:t>
            </a:r>
            <a:r>
              <a:rPr lang="pl-PL" sz="1600" dirty="0" err="1"/>
              <a:t>SDiW</a:t>
            </a:r>
            <a:r>
              <a:rPr lang="pl-PL" sz="1600" dirty="0"/>
              <a:t> REPROPOL wypłaciło dla ok. 1550 wydawców łączną kwotę 3.337.930,28 zł brutto opłat reprograficznych za rok 2017 i lata poprzednie.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342900" lvl="0" indent="-342900">
              <a:buFont typeface="+mj-lt"/>
              <a:buAutoNum type="arabicPeriod"/>
            </a:pPr>
            <a:endParaRPr lang="pl-PL" sz="1600" dirty="0"/>
          </a:p>
        </p:txBody>
      </p:sp>
      <p:sp>
        <p:nvSpPr>
          <p:cNvPr id="8" name="Prostokąt 7"/>
          <p:cNvSpPr/>
          <p:nvPr/>
        </p:nvSpPr>
        <p:spPr>
          <a:xfrm>
            <a:off x="455220" y="1148759"/>
            <a:ext cx="360040" cy="36004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pole tekstowe 18"/>
          <p:cNvSpPr txBox="1"/>
          <p:nvPr/>
        </p:nvSpPr>
        <p:spPr>
          <a:xfrm>
            <a:off x="2602520" y="5536122"/>
            <a:ext cx="548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 </a:t>
            </a:r>
            <a:endParaRPr lang="pl-PL" b="1" dirty="0"/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76" y="6237312"/>
            <a:ext cx="1877568" cy="390144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75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455220" y="92133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pl-PL" dirty="0" smtClean="0"/>
              <a:t>Wypłaty opłat reprograficznych w 2019 roku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899592" y="1148759"/>
            <a:ext cx="758152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endParaRPr lang="pl-PL" sz="16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pl-PL" sz="1600" dirty="0" smtClean="0"/>
              <a:t>Zarząd </a:t>
            </a:r>
            <a:r>
              <a:rPr lang="pl-PL" sz="1600" dirty="0"/>
              <a:t>Stowarzyszenia Dziennikarzy i Wydawców </a:t>
            </a:r>
            <a:r>
              <a:rPr lang="pl-PL" sz="1600" dirty="0" smtClean="0"/>
              <a:t>REPROPOL Uchwałą nr 1/19 z 25 </a:t>
            </a:r>
            <a:r>
              <a:rPr lang="pl-PL" sz="1600" dirty="0"/>
              <a:t>stycznia  2019 r</a:t>
            </a:r>
            <a:r>
              <a:rPr lang="pl-PL" sz="1600" dirty="0" smtClean="0"/>
              <a:t>. w </a:t>
            </a:r>
            <a:r>
              <a:rPr lang="pl-PL" sz="1600" dirty="0"/>
              <a:t>sprawie określenia kwoty przychodów z opłat reprograficznych powstałych zgodnie z art. 20 i 20</a:t>
            </a:r>
            <a:r>
              <a:rPr lang="pl-PL" sz="1600" baseline="30000" dirty="0"/>
              <a:t>1 </a:t>
            </a:r>
            <a:r>
              <a:rPr lang="pl-PL" sz="1600" dirty="0" err="1"/>
              <a:t>upapp</a:t>
            </a:r>
            <a:r>
              <a:rPr lang="pl-PL" sz="1600" dirty="0"/>
              <a:t> i przeznaczonej do podziału i wypłaty na rzecz wydawców </a:t>
            </a:r>
            <a:r>
              <a:rPr lang="pl-PL" sz="1600" dirty="0" smtClean="0"/>
              <a:t>prasy uruchomił </a:t>
            </a:r>
            <a:r>
              <a:rPr lang="pl-PL" sz="1600" dirty="0"/>
              <a:t>do podziału i wypłaty na rzecz wydawców prasy, przed potrąceniem kosztów podziału i wypłaty, kwotę 3.610.466,39 </a:t>
            </a:r>
            <a:r>
              <a:rPr lang="pl-PL" sz="1600" dirty="0" smtClean="0"/>
              <a:t>zł.</a:t>
            </a:r>
          </a:p>
          <a:p>
            <a:pPr marL="342900" indent="-342900" algn="just">
              <a:buFont typeface="+mj-lt"/>
              <a:buAutoNum type="arabicPeriod"/>
            </a:pPr>
            <a:endParaRPr lang="pl-PL" sz="1600" dirty="0"/>
          </a:p>
          <a:p>
            <a:pPr marL="342900" lvl="0" indent="-342900">
              <a:buFont typeface="+mj-lt"/>
              <a:buAutoNum type="arabicPeriod"/>
            </a:pPr>
            <a:r>
              <a:rPr lang="pl-PL" sz="1600" dirty="0" smtClean="0"/>
              <a:t>Podział </a:t>
            </a:r>
            <a:r>
              <a:rPr lang="pl-PL" sz="1600" dirty="0"/>
              <a:t>ogólnej kwoty przeznaczonej na repartycję za 2018 rok </a:t>
            </a:r>
            <a:r>
              <a:rPr lang="pl-PL" sz="1600" dirty="0" smtClean="0"/>
              <a:t>na </a:t>
            </a:r>
            <a:r>
              <a:rPr lang="pl-PL" sz="1600" dirty="0"/>
              <a:t>pule przeznaczone dla poszczególnych grup </a:t>
            </a:r>
            <a:r>
              <a:rPr lang="pl-PL" sz="1600" dirty="0" smtClean="0"/>
              <a:t>tytułów wygląda następująco:</a:t>
            </a:r>
          </a:p>
          <a:p>
            <a:pPr marL="342900" lvl="0" indent="-342900">
              <a:buFont typeface="+mj-lt"/>
              <a:buAutoNum type="arabicPeriod"/>
            </a:pPr>
            <a:endParaRPr lang="pl-PL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/>
              <a:t>dla tytułów naukowych: 	   520 629,25 zł;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/>
              <a:t>dla tytułów </a:t>
            </a:r>
            <a:r>
              <a:rPr lang="pl-PL" sz="1600" dirty="0" err="1"/>
              <a:t>presscliperskich</a:t>
            </a:r>
            <a:r>
              <a:rPr lang="pl-PL" sz="1600" dirty="0"/>
              <a:t>: 	1 395 512,56 zł;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/>
              <a:t>dla tytułów pozostałych: 	1 694 324,58 </a:t>
            </a:r>
            <a:r>
              <a:rPr lang="pl-PL" sz="1600" dirty="0" smtClean="0"/>
              <a:t>zł,</a:t>
            </a:r>
          </a:p>
          <a:p>
            <a:pPr lvl="1"/>
            <a:endParaRPr lang="pl-PL" sz="1600" dirty="0"/>
          </a:p>
          <a:p>
            <a:pPr lvl="1"/>
            <a:r>
              <a:rPr lang="pl-PL" sz="1600" dirty="0" smtClean="0"/>
              <a:t>i obejmie  10 </a:t>
            </a:r>
            <a:r>
              <a:rPr lang="pl-PL" sz="1600" smtClean="0"/>
              <a:t>grup tematycznych .</a:t>
            </a:r>
            <a:endParaRPr lang="pl-PL" sz="16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355600" indent="-355600" algn="just"/>
            <a:r>
              <a:rPr lang="pl-PL" sz="1600" dirty="0" smtClean="0"/>
              <a:t>3.  W marcu br. ukażą się ogłoszenia o opłatach w dziennikach ogólnopolskich i regionalnych i na stronie  REPROPOL-u i rozpoczniemy wysyłkę zawiadomień  do wydawców o wysokości opłat za rok 2018. </a:t>
            </a:r>
            <a:endParaRPr lang="pl-PL" sz="1600" dirty="0"/>
          </a:p>
          <a:p>
            <a:pPr marL="342900" lvl="0" indent="-342900">
              <a:buFont typeface="+mj-lt"/>
              <a:buAutoNum type="arabicPeriod"/>
            </a:pPr>
            <a:endParaRPr lang="pl-PL" sz="1600" dirty="0"/>
          </a:p>
        </p:txBody>
      </p:sp>
      <p:sp>
        <p:nvSpPr>
          <p:cNvPr id="8" name="Prostokąt 7"/>
          <p:cNvSpPr/>
          <p:nvPr/>
        </p:nvSpPr>
        <p:spPr>
          <a:xfrm>
            <a:off x="455220" y="1148759"/>
            <a:ext cx="360040" cy="36004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pole tekstowe 18"/>
          <p:cNvSpPr txBox="1"/>
          <p:nvPr/>
        </p:nvSpPr>
        <p:spPr>
          <a:xfrm>
            <a:off x="2602520" y="5536122"/>
            <a:ext cx="548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 </a:t>
            </a:r>
            <a:endParaRPr lang="pl-PL" b="1" dirty="0"/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76" y="6237312"/>
            <a:ext cx="1877568" cy="390144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51520" y="169241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pl-PL" dirty="0" smtClean="0"/>
              <a:t>Zezwolenie </a:t>
            </a:r>
            <a:r>
              <a:rPr lang="pl-PL" dirty="0" err="1" smtClean="0"/>
              <a:t>MKiDN</a:t>
            </a:r>
            <a:r>
              <a:rPr lang="pl-PL" dirty="0" smtClean="0"/>
              <a:t> dla REPROPOL-u</a:t>
            </a:r>
            <a:endParaRPr lang="en-GB" dirty="0"/>
          </a:p>
        </p:txBody>
      </p:sp>
      <p:sp>
        <p:nvSpPr>
          <p:cNvPr id="6" name="pole tekstowe 5"/>
          <p:cNvSpPr txBox="1"/>
          <p:nvPr/>
        </p:nvSpPr>
        <p:spPr>
          <a:xfrm>
            <a:off x="827584" y="1242767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Zezwolenie z dnia 28 maja 2009 roku na:</a:t>
            </a:r>
          </a:p>
          <a:p>
            <a:endParaRPr lang="en-GB" sz="2400" dirty="0"/>
          </a:p>
        </p:txBody>
      </p:sp>
      <p:sp>
        <p:nvSpPr>
          <p:cNvPr id="8" name="Prostokąt 7"/>
          <p:cNvSpPr/>
          <p:nvPr/>
        </p:nvSpPr>
        <p:spPr>
          <a:xfrm>
            <a:off x="425187" y="1412776"/>
            <a:ext cx="360040" cy="36004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75" y="6165304"/>
            <a:ext cx="2224107" cy="462152"/>
          </a:xfrm>
          <a:prstGeom prst="rect">
            <a:avLst/>
          </a:prstGeom>
        </p:spPr>
      </p:pic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2</a:t>
            </a:fld>
            <a:endParaRPr lang="en-GB"/>
          </a:p>
        </p:txBody>
      </p:sp>
      <p:sp>
        <p:nvSpPr>
          <p:cNvPr id="7" name="Symbol zastępczy tekstu 6"/>
          <p:cNvSpPr>
            <a:spLocks noGrp="1"/>
          </p:cNvSpPr>
          <p:nvPr>
            <p:ph type="body" idx="1"/>
          </p:nvPr>
        </p:nvSpPr>
        <p:spPr>
          <a:xfrm>
            <a:off x="547176" y="1922451"/>
            <a:ext cx="8139624" cy="4013913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pl-PL" sz="1600" dirty="0" smtClean="0">
                <a:solidFill>
                  <a:schemeClr val="tx1"/>
                </a:solidFill>
              </a:rPr>
              <a:t>Zbiorowe zarządzanie prawami autorskimi do:</a:t>
            </a:r>
          </a:p>
          <a:p>
            <a:pPr marL="457200" indent="-457200">
              <a:buAutoNum type="arabicPeriod"/>
            </a:pPr>
            <a:endParaRPr lang="pl-PL" sz="1600" dirty="0" smtClean="0">
              <a:solidFill>
                <a:schemeClr val="tx1"/>
              </a:solidFill>
            </a:endParaRPr>
          </a:p>
          <a:p>
            <a:pPr marL="719138" lvl="1" indent="-261938">
              <a:buAutoNum type="arabicParenR"/>
            </a:pPr>
            <a:r>
              <a:rPr lang="pl-PL" sz="1600" dirty="0" smtClean="0">
                <a:solidFill>
                  <a:schemeClr val="tx1"/>
                </a:solidFill>
              </a:rPr>
              <a:t>publikacji periodycznych oraz</a:t>
            </a:r>
          </a:p>
          <a:p>
            <a:pPr marL="719138" lvl="1" indent="-261938">
              <a:buAutoNum type="arabicParenR"/>
            </a:pPr>
            <a:r>
              <a:rPr lang="pl-PL" sz="1600" dirty="0" smtClean="0">
                <a:solidFill>
                  <a:schemeClr val="tx1"/>
                </a:solidFill>
              </a:rPr>
              <a:t>mających samodzielne znaczenie utworów składających się na zawartość publikacji periodycznych w zakresie, w jakim prawa te przysługują wydawcom, </a:t>
            </a:r>
          </a:p>
          <a:p>
            <a:pPr marL="719138" indent="-719138"/>
            <a:r>
              <a:rPr lang="pl-PL" sz="1600" dirty="0" smtClean="0">
                <a:solidFill>
                  <a:schemeClr val="tx1"/>
                </a:solidFill>
              </a:rPr>
              <a:t>	na następujących polach eksploatacji:</a:t>
            </a:r>
          </a:p>
          <a:p>
            <a:pPr marL="719138" lvl="1" indent="-261938">
              <a:buAutoNum type="alphaLcParenR"/>
            </a:pPr>
            <a:r>
              <a:rPr lang="pl-PL" sz="1600" dirty="0" smtClean="0">
                <a:solidFill>
                  <a:schemeClr val="tx1"/>
                </a:solidFill>
              </a:rPr>
              <a:t>zwielokrotnianie techniką drukarską, fotograficzną, reprograficzną, zapisu magnetycznego oraz techniką cyfrową na nośnikach tradycyjnych i cyfrowych,</a:t>
            </a:r>
          </a:p>
          <a:p>
            <a:pPr marL="719138" lvl="1" indent="-261938">
              <a:buAutoNum type="alphaLcParenR"/>
            </a:pPr>
            <a:r>
              <a:rPr lang="pl-PL" sz="1600" dirty="0" smtClean="0">
                <a:solidFill>
                  <a:schemeClr val="tx1"/>
                </a:solidFill>
              </a:rPr>
              <a:t>wprowadzanie do obrotu, najem i użyczanie egzemplarzy zwielokrotnionych w sposób określony w pkt a), nadawanie, w tym przewodowo, bezprzewodowo, cyfrowo, analogowo lub satelitarnie, </a:t>
            </a:r>
          </a:p>
          <a:p>
            <a:pPr marL="719138" lvl="1" indent="-261938">
              <a:buAutoNum type="alphaLcParenR"/>
            </a:pPr>
            <a:r>
              <a:rPr lang="pl-PL" sz="1600" dirty="0" smtClean="0">
                <a:solidFill>
                  <a:schemeClr val="tx1"/>
                </a:solidFill>
              </a:rPr>
              <a:t>reemitowanie,</a:t>
            </a:r>
          </a:p>
          <a:p>
            <a:pPr marL="719138" lvl="1" indent="-261938">
              <a:buAutoNum type="alphaLcParenR"/>
            </a:pPr>
            <a:r>
              <a:rPr lang="pl-PL" sz="1600" dirty="0" smtClean="0">
                <a:solidFill>
                  <a:schemeClr val="tx1"/>
                </a:solidFill>
              </a:rPr>
              <a:t>publiczne udostępnianie w taki sposób, aby każdy mógł mieć dostęp do utworu w miejscu i czasie przez siebie wybranym.</a:t>
            </a:r>
          </a:p>
        </p:txBody>
      </p:sp>
    </p:spTree>
    <p:extLst>
      <p:ext uri="{BB962C8B-B14F-4D97-AF65-F5344CB8AC3E}">
        <p14:creationId xmlns:p14="http://schemas.microsoft.com/office/powerpoint/2010/main" val="189995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51520" y="169241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pl-PL" dirty="0" smtClean="0"/>
              <a:t>Zezwolenie </a:t>
            </a:r>
            <a:r>
              <a:rPr lang="pl-PL" dirty="0" err="1" smtClean="0"/>
              <a:t>MKiDN</a:t>
            </a:r>
            <a:r>
              <a:rPr lang="pl-PL" dirty="0" smtClean="0"/>
              <a:t> dla REPROPOL-u</a:t>
            </a:r>
            <a:endParaRPr lang="en-GB" dirty="0"/>
          </a:p>
        </p:txBody>
      </p:sp>
      <p:sp>
        <p:nvSpPr>
          <p:cNvPr id="6" name="pole tekstowe 5"/>
          <p:cNvSpPr txBox="1"/>
          <p:nvPr/>
        </p:nvSpPr>
        <p:spPr>
          <a:xfrm>
            <a:off x="827584" y="1242767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Zezwolenie z dnia 28 maja 2009 roku na:</a:t>
            </a:r>
          </a:p>
          <a:p>
            <a:endParaRPr lang="en-GB" sz="2400" dirty="0"/>
          </a:p>
        </p:txBody>
      </p:sp>
      <p:sp>
        <p:nvSpPr>
          <p:cNvPr id="8" name="Prostokąt 7"/>
          <p:cNvSpPr/>
          <p:nvPr/>
        </p:nvSpPr>
        <p:spPr>
          <a:xfrm>
            <a:off x="425187" y="1412776"/>
            <a:ext cx="360040" cy="36004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75" y="6165304"/>
            <a:ext cx="2224107" cy="462152"/>
          </a:xfrm>
          <a:prstGeom prst="rect">
            <a:avLst/>
          </a:prstGeom>
        </p:spPr>
      </p:pic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3</a:t>
            </a:fld>
            <a:endParaRPr lang="en-GB"/>
          </a:p>
        </p:txBody>
      </p:sp>
      <p:sp>
        <p:nvSpPr>
          <p:cNvPr id="7" name="Symbol zastępczy tekstu 6"/>
          <p:cNvSpPr>
            <a:spLocks noGrp="1"/>
          </p:cNvSpPr>
          <p:nvPr>
            <p:ph type="body" idx="1"/>
          </p:nvPr>
        </p:nvSpPr>
        <p:spPr>
          <a:xfrm>
            <a:off x="547176" y="1922451"/>
            <a:ext cx="8139624" cy="4013913"/>
          </a:xfrm>
        </p:spPr>
        <p:txBody>
          <a:bodyPr>
            <a:noAutofit/>
          </a:bodyPr>
          <a:lstStyle/>
          <a:p>
            <a:r>
              <a:rPr lang="pl-PL" sz="1600" dirty="0" smtClean="0">
                <a:solidFill>
                  <a:schemeClr val="tx1"/>
                </a:solidFill>
              </a:rPr>
              <a:t>2</a:t>
            </a:r>
            <a:r>
              <a:rPr lang="pl-PL" sz="1600" b="1" dirty="0" smtClean="0">
                <a:solidFill>
                  <a:schemeClr val="tx1"/>
                </a:solidFill>
              </a:rPr>
              <a:t>.  </a:t>
            </a:r>
            <a:r>
              <a:rPr lang="pl-PL" sz="1600" dirty="0" smtClean="0">
                <a:solidFill>
                  <a:schemeClr val="tx1"/>
                </a:solidFill>
              </a:rPr>
              <a:t>Pobieranie wynagrodzeń na rzecz wydawców z tytułu: </a:t>
            </a:r>
          </a:p>
          <a:p>
            <a:pPr marL="457200" indent="-457200">
              <a:buAutoNum type="arabicPeriod"/>
            </a:pPr>
            <a:endParaRPr lang="pl-PL" sz="1600" dirty="0" smtClean="0">
              <a:solidFill>
                <a:schemeClr val="tx1"/>
              </a:solidFill>
            </a:endParaRPr>
          </a:p>
          <a:p>
            <a:pPr marL="719138" lvl="1" indent="-261938">
              <a:buAutoNum type="arabicParenR"/>
            </a:pPr>
            <a:r>
              <a:rPr lang="pl-PL" sz="1600" dirty="0" smtClean="0">
                <a:solidFill>
                  <a:schemeClr val="tx1"/>
                </a:solidFill>
              </a:rPr>
              <a:t>zamieszczania w celach dydaktycznych i naukowych w podręcznikach, wypisach i antologiach rozpowszechnionych fragmentów publikacji periodycznych,</a:t>
            </a:r>
          </a:p>
          <a:p>
            <a:pPr marL="719138" lvl="1" indent="-261938">
              <a:buAutoNum type="arabicParenR"/>
            </a:pPr>
            <a:r>
              <a:rPr lang="pl-PL" sz="1600" dirty="0" smtClean="0">
                <a:solidFill>
                  <a:schemeClr val="tx1"/>
                </a:solidFill>
              </a:rPr>
              <a:t>odpłatnego udostępniania przez ośrodki informacji lub dokumentacji fragmentów publikacji periodycznych,</a:t>
            </a:r>
          </a:p>
          <a:p>
            <a:pPr marL="719138" lvl="1" indent="-261938">
              <a:buAutoNum type="arabicParenR"/>
            </a:pPr>
            <a:r>
              <a:rPr lang="pl-PL" sz="1600" dirty="0" smtClean="0">
                <a:solidFill>
                  <a:schemeClr val="tx1"/>
                </a:solidFill>
              </a:rPr>
              <a:t>publicznego udostępniania utworów będących aktualnymi artykułami na tematy polityczne, gospodarcze lub religijne oraz aktualnymi wypowiedziami i fotografiami reporterskimi w taki sposób, aby każdy mógł mieć dostęp w miejscu i czasie przez siebie wybranym.</a:t>
            </a:r>
          </a:p>
          <a:p>
            <a:pPr marL="719138" lvl="1" indent="-261938">
              <a:buAutoNum type="arabicParenR"/>
            </a:pPr>
            <a:endParaRPr lang="pl-PL" sz="1600" dirty="0" smtClean="0"/>
          </a:p>
          <a:p>
            <a:pPr marL="719138" indent="-719138"/>
            <a:r>
              <a:rPr lang="pl-PL" sz="16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5115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455220" y="92133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pl-PL" dirty="0" smtClean="0"/>
              <a:t>Ustawa </a:t>
            </a:r>
            <a:r>
              <a:rPr lang="pl-PL" dirty="0"/>
              <a:t>o zbiorowym zarządzaniu</a:t>
            </a:r>
          </a:p>
          <a:p>
            <a:r>
              <a:rPr lang="pl-PL" dirty="0"/>
              <a:t>prawami autorskimi i prawami pokrewnymi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828988" y="1297146"/>
            <a:ext cx="75815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dirty="0"/>
              <a:t>Ustawa wprowadziła ogólne zasady zbiorowego zarządzania, którymi powinny kierować się </a:t>
            </a:r>
            <a:r>
              <a:rPr lang="pl-PL" sz="1600" dirty="0" err="1"/>
              <a:t>ozz</a:t>
            </a:r>
            <a:r>
              <a:rPr lang="pl-PL" sz="1600" dirty="0"/>
              <a:t>-y. Część z tych zasad stanowi implementację ogólnych zasad dyrektywy CRM, a część kontynuację utrwalonych tradycji polskiego zbiorowego zarządu. Wśród tych zasad należy wymienić</a:t>
            </a:r>
            <a:r>
              <a:rPr lang="pl-PL" sz="1600" dirty="0" smtClean="0"/>
              <a:t>:</a:t>
            </a:r>
          </a:p>
          <a:p>
            <a:pPr algn="just"/>
            <a:endParaRPr lang="pl-PL" sz="1600" dirty="0"/>
          </a:p>
          <a:p>
            <a:pPr marL="342900" indent="-342900" algn="just">
              <a:buFont typeface="+mj-lt"/>
              <a:buAutoNum type="arabicPeriod"/>
            </a:pPr>
            <a:r>
              <a:rPr lang="pl-PL" sz="1600" dirty="0" smtClean="0"/>
              <a:t>postulat </a:t>
            </a:r>
            <a:r>
              <a:rPr lang="pl-PL" sz="1600" dirty="0"/>
              <a:t>wyraźnego określenia podstawy wykonywania zbiorowego zarządu;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600" dirty="0" smtClean="0"/>
              <a:t>zasadę</a:t>
            </a:r>
            <a:r>
              <a:rPr lang="pl-PL" sz="1600" dirty="0"/>
              <a:t>, zgodnie z którą </a:t>
            </a:r>
            <a:r>
              <a:rPr lang="pl-PL" sz="1600" dirty="0" err="1"/>
              <a:t>ozz</a:t>
            </a:r>
            <a:r>
              <a:rPr lang="pl-PL" sz="1600" dirty="0"/>
              <a:t> nie może, bez ważnych przyczyn, odmówić objęcia praw autorskich i praw pokrewnych w zbiorowy zarząd, w zakresie udzielonego jej zezwolenia;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600" dirty="0" smtClean="0"/>
              <a:t> </a:t>
            </a:r>
            <a:r>
              <a:rPr lang="pl-PL" sz="1600" dirty="0"/>
              <a:t>zasadę jednakowego traktowania uprawnionych, bez względu na podstawę prawną zbiorowego zarządzania ich prawami;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600" dirty="0" smtClean="0"/>
              <a:t>obowiązek </a:t>
            </a:r>
            <a:r>
              <a:rPr lang="pl-PL" sz="1600" dirty="0"/>
              <a:t>starannego zbiorowego zarządzania prawami, w szczególności regularnego podziału i wypłaty przychodów z praw</a:t>
            </a:r>
            <a:r>
              <a:rPr lang="pl-PL" sz="16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pl-PL" sz="1600" dirty="0"/>
          </a:p>
          <a:p>
            <a:pPr algn="just"/>
            <a:r>
              <a:rPr lang="pl-PL" sz="1600" dirty="0"/>
              <a:t>Uregulowano również kwestię zarządzania prawami niepowierzonymi żadnej organizacji w przypadkach, w których ich pośrednictwo jest obowiązkowe – zarówno przy zawarciu umowy, jak i zapłacie wynagrodzenia. W tym celu wprowadzono instytucję organizacji reprezentatywnej.</a:t>
            </a:r>
          </a:p>
        </p:txBody>
      </p:sp>
      <p:sp>
        <p:nvSpPr>
          <p:cNvPr id="8" name="Prostokąt 7"/>
          <p:cNvSpPr/>
          <p:nvPr/>
        </p:nvSpPr>
        <p:spPr>
          <a:xfrm>
            <a:off x="468948" y="1297146"/>
            <a:ext cx="360040" cy="36004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pole tekstowe 18"/>
          <p:cNvSpPr txBox="1"/>
          <p:nvPr/>
        </p:nvSpPr>
        <p:spPr>
          <a:xfrm>
            <a:off x="2602520" y="5536122"/>
            <a:ext cx="548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 </a:t>
            </a:r>
            <a:endParaRPr lang="pl-PL" b="1" dirty="0"/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76" y="6237312"/>
            <a:ext cx="1877568" cy="390144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66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455220" y="92133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pl-PL" dirty="0" smtClean="0"/>
              <a:t>Ustawa </a:t>
            </a:r>
            <a:r>
              <a:rPr lang="pl-PL" dirty="0"/>
              <a:t>o zbiorowym zarządzaniu</a:t>
            </a:r>
          </a:p>
          <a:p>
            <a:r>
              <a:rPr lang="pl-PL" dirty="0"/>
              <a:t>prawami autorskimi i prawami pokrewnymi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828988" y="1297146"/>
            <a:ext cx="758152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Ponadto, w celu wdrożenia dyrektywy 2014/26/UE, ustawa w szczególności reguluje</a:t>
            </a:r>
            <a:r>
              <a:rPr lang="pl-PL" sz="1600" dirty="0" smtClean="0"/>
              <a:t>:</a:t>
            </a:r>
          </a:p>
          <a:p>
            <a:endParaRPr lang="pl-PL" sz="1600" dirty="0"/>
          </a:p>
          <a:p>
            <a:pPr marL="342900" indent="-342900" algn="just">
              <a:buFont typeface="+mj-lt"/>
              <a:buAutoNum type="arabicPeriod"/>
            </a:pPr>
            <a:r>
              <a:rPr lang="pl-PL" sz="1600" dirty="0" smtClean="0"/>
              <a:t>źródła </a:t>
            </a:r>
            <a:r>
              <a:rPr lang="pl-PL" sz="1600" dirty="0"/>
              <a:t>uprawnień organizacji zbiorowego zarządzania do zarządzania prawami uprawnionych (umowa o zbiorowe zarządzanie, umowa o reprezentacji, ustawa);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600" dirty="0" smtClean="0"/>
              <a:t>zasady </a:t>
            </a:r>
            <a:r>
              <a:rPr lang="pl-PL" sz="1600" dirty="0"/>
              <a:t>uzyskiwania członkostwa w organizacji zbiorowego zarządzania;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600" dirty="0" smtClean="0"/>
              <a:t>zasady </a:t>
            </a:r>
            <a:r>
              <a:rPr lang="pl-PL" sz="1600" dirty="0"/>
              <a:t>udzielania i cofania zezwoleń na zbiorowe zarządzanie prawami autorskimi i prawami pokrewnymi przez ministra kultury i dziedzictwa narodowego;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600" dirty="0" smtClean="0"/>
              <a:t>zasady </a:t>
            </a:r>
            <a:r>
              <a:rPr lang="pl-PL" sz="1600" dirty="0"/>
              <a:t>zawierania i rozwiązywania umów o zbiorowe zarządzanie;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600" dirty="0" smtClean="0"/>
              <a:t>prawa </a:t>
            </a:r>
            <a:r>
              <a:rPr lang="pl-PL" sz="1600" dirty="0"/>
              <a:t>przysługujące uprawnionemu, niebędącemu członkiem organizacji zbiorowego zarządzania, ale reprezentowanemu przez taką organizację;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600" dirty="0" smtClean="0"/>
              <a:t>ustrój </a:t>
            </a:r>
            <a:r>
              <a:rPr lang="pl-PL" sz="1600" dirty="0"/>
              <a:t>organizacji zbiorowego zarządzania, w tym m. in. zadania i kompetencje organizacji, treść jej statutu oraz zasady funkcjonowania jej władz, w tym obowiązku składania oświadczeń o zakresie interesów łączących członków władz z organizacją, jak np. wynagrodzenia, konflikt interesów;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600" dirty="0" smtClean="0"/>
              <a:t>problematykę </a:t>
            </a:r>
            <a:r>
              <a:rPr lang="pl-PL" sz="1600" dirty="0"/>
              <a:t>zarządzania przychodami z praw, w tym m. in. kwestie inkasowania i wypłaty przychodów z praw oraz dokonywania potrąceń z tych środków;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600" dirty="0" smtClean="0"/>
              <a:t>relacje </a:t>
            </a:r>
            <a:r>
              <a:rPr lang="pl-PL" sz="1600" dirty="0"/>
              <a:t>organizacji zbiorowego zarządzania z użytkownikami;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600" dirty="0" smtClean="0"/>
              <a:t>relacje </a:t>
            </a:r>
            <a:r>
              <a:rPr lang="pl-PL" sz="1600" dirty="0"/>
              <a:t>z innymi organizacjami zbiorowego zarządzania, w tym z organizacjami zagranicznymi</a:t>
            </a:r>
            <a:r>
              <a:rPr lang="pl-PL" sz="1600" dirty="0" smtClean="0"/>
              <a:t>;</a:t>
            </a:r>
            <a:endParaRPr lang="pl-PL" sz="1600" dirty="0"/>
          </a:p>
        </p:txBody>
      </p:sp>
      <p:sp>
        <p:nvSpPr>
          <p:cNvPr id="8" name="Prostokąt 7"/>
          <p:cNvSpPr/>
          <p:nvPr/>
        </p:nvSpPr>
        <p:spPr>
          <a:xfrm>
            <a:off x="468948" y="1289568"/>
            <a:ext cx="360040" cy="36004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pole tekstowe 18"/>
          <p:cNvSpPr txBox="1"/>
          <p:nvPr/>
        </p:nvSpPr>
        <p:spPr>
          <a:xfrm>
            <a:off x="2602520" y="5536122"/>
            <a:ext cx="548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 </a:t>
            </a:r>
            <a:endParaRPr lang="pl-PL" b="1" dirty="0"/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76" y="6237312"/>
            <a:ext cx="1877568" cy="390144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38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455220" y="92133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pl-PL" dirty="0" smtClean="0"/>
              <a:t>Ustawa </a:t>
            </a:r>
            <a:r>
              <a:rPr lang="pl-PL" dirty="0"/>
              <a:t>o zbiorowym zarządzaniu</a:t>
            </a:r>
          </a:p>
          <a:p>
            <a:r>
              <a:rPr lang="pl-PL" dirty="0"/>
              <a:t>prawami autorskimi i prawami pokrewnymi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828988" y="1297146"/>
            <a:ext cx="75815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Ponadto, w celu wdrożenia dyrektywy 2014/26/UE, ustawa w szczególności reguluje</a:t>
            </a:r>
            <a:r>
              <a:rPr lang="pl-PL" sz="1600" dirty="0" smtClean="0"/>
              <a:t>:</a:t>
            </a:r>
          </a:p>
          <a:p>
            <a:endParaRPr lang="pl-PL" sz="1600" dirty="0"/>
          </a:p>
          <a:p>
            <a:pPr marL="342900" indent="-342900" algn="just">
              <a:buFont typeface="+mj-lt"/>
              <a:buAutoNum type="arabicPeriod" startAt="10"/>
            </a:pPr>
            <a:r>
              <a:rPr lang="pl-PL" sz="1600" dirty="0" smtClean="0"/>
              <a:t>zasady </a:t>
            </a:r>
            <a:r>
              <a:rPr lang="pl-PL" sz="1600" dirty="0"/>
              <a:t>udzielania licencji;</a:t>
            </a:r>
          </a:p>
          <a:p>
            <a:pPr marL="342900" indent="-342900" algn="just">
              <a:buFont typeface="+mj-lt"/>
              <a:buAutoNum type="arabicPeriod" startAt="10"/>
            </a:pPr>
            <a:r>
              <a:rPr lang="pl-PL" sz="1600" dirty="0" smtClean="0"/>
              <a:t>obowiązki </a:t>
            </a:r>
            <a:r>
              <a:rPr lang="pl-PL" sz="1600" dirty="0"/>
              <a:t>informacyjne i sprawozdawcze organizacji zbiorowego zarządzania oraz obowiązki informacyjne użytkowników;</a:t>
            </a:r>
          </a:p>
          <a:p>
            <a:pPr marL="342900" indent="-342900" algn="just">
              <a:buFont typeface="+mj-lt"/>
              <a:buAutoNum type="arabicPeriod" startAt="10"/>
            </a:pPr>
            <a:r>
              <a:rPr lang="pl-PL" sz="1600" dirty="0" smtClean="0"/>
              <a:t>zasady </a:t>
            </a:r>
            <a:r>
              <a:rPr lang="pl-PL" sz="1600" dirty="0"/>
              <a:t>udzielania licencji </a:t>
            </a:r>
            <a:r>
              <a:rPr lang="pl-PL" sz="1600" dirty="0" err="1"/>
              <a:t>wieloterytorialnych</a:t>
            </a:r>
            <a:r>
              <a:rPr lang="pl-PL" sz="1600" dirty="0"/>
              <a:t> na korzystanie z utworów muzycznych online;</a:t>
            </a:r>
          </a:p>
          <a:p>
            <a:pPr marL="342900" indent="-342900" algn="just">
              <a:buFont typeface="+mj-lt"/>
              <a:buAutoNum type="arabicPeriod" startAt="10"/>
            </a:pPr>
            <a:r>
              <a:rPr lang="pl-PL" sz="1600" dirty="0" smtClean="0"/>
              <a:t>zasady </a:t>
            </a:r>
            <a:r>
              <a:rPr lang="pl-PL" sz="1600" dirty="0"/>
              <a:t>rozpatrywania skarg przez organizacje zbiorowego zarządzania;</a:t>
            </a:r>
          </a:p>
          <a:p>
            <a:pPr marL="342900" indent="-342900" algn="just">
              <a:buFont typeface="+mj-lt"/>
              <a:buAutoNum type="arabicPeriod" startAt="10"/>
            </a:pPr>
            <a:r>
              <a:rPr lang="pl-PL" sz="1600" dirty="0" smtClean="0"/>
              <a:t>problematykę </a:t>
            </a:r>
            <a:r>
              <a:rPr lang="pl-PL" sz="1600" dirty="0"/>
              <a:t>sprawowania przez ministra właściwego do spraw kultury i dziedzictwa narodowego nadzoru nad organizacjami zbiorowego zarządzania;</a:t>
            </a:r>
          </a:p>
          <a:p>
            <a:pPr marL="342900" indent="-342900" algn="just">
              <a:buFont typeface="+mj-lt"/>
              <a:buAutoNum type="arabicPeriod" startAt="10"/>
            </a:pPr>
            <a:r>
              <a:rPr lang="pl-PL" sz="1600" dirty="0" smtClean="0"/>
              <a:t>zasady </a:t>
            </a:r>
            <a:r>
              <a:rPr lang="pl-PL" sz="1600" dirty="0"/>
              <a:t>zarządzania prawami autorskimi lub prawami pokrewnymi przez podmioty niebędące organizacjami zbiorowego zarządzania, ale wykonujące czynności o takim samym charakterze (tzw. niezależne podmioty zarządzające);</a:t>
            </a:r>
          </a:p>
          <a:p>
            <a:pPr marL="342900" indent="-342900" algn="just">
              <a:buFont typeface="+mj-lt"/>
              <a:buAutoNum type="arabicPeriod" startAt="10"/>
            </a:pPr>
            <a:r>
              <a:rPr lang="pl-PL" sz="1600" dirty="0" smtClean="0"/>
              <a:t>zasady </a:t>
            </a:r>
            <a:r>
              <a:rPr lang="pl-PL" sz="1600" dirty="0"/>
              <a:t>działania Komisji Prawa Autorskiego, w tym m. in. ustrój Komisji, sposób powoływania arbitrów, procedurę zatwierdzania i zmiany zatwierdzonych tabel wynagrodzeń za korzystanie z utworów i przedmiotów praw pokrewnych, postępowanie mediacyjne i sprawy o uzupełnienie, sprostowanie lub wyjaśnienie wątpliwości co do treści orzeczenia Komisji.</a:t>
            </a:r>
          </a:p>
        </p:txBody>
      </p:sp>
      <p:sp>
        <p:nvSpPr>
          <p:cNvPr id="8" name="Prostokąt 7"/>
          <p:cNvSpPr/>
          <p:nvPr/>
        </p:nvSpPr>
        <p:spPr>
          <a:xfrm>
            <a:off x="468948" y="1289568"/>
            <a:ext cx="360040" cy="36004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pole tekstowe 18"/>
          <p:cNvSpPr txBox="1"/>
          <p:nvPr/>
        </p:nvSpPr>
        <p:spPr>
          <a:xfrm>
            <a:off x="2602520" y="5536122"/>
            <a:ext cx="548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 </a:t>
            </a:r>
            <a:endParaRPr lang="pl-PL" b="1" dirty="0"/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76" y="6237312"/>
            <a:ext cx="1877568" cy="390144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45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455220" y="92133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pl-PL" dirty="0" smtClean="0"/>
              <a:t>Ustawa </a:t>
            </a:r>
            <a:r>
              <a:rPr lang="pl-PL" dirty="0"/>
              <a:t>o zbiorowym zarządzaniu</a:t>
            </a:r>
          </a:p>
          <a:p>
            <a:r>
              <a:rPr lang="pl-PL" dirty="0"/>
              <a:t>prawami autorskimi i prawami pokrewnymi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828988" y="1297146"/>
            <a:ext cx="75815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Ponadto Ustawa wprowadza obowiązkowe pośrednictwo </a:t>
            </a:r>
            <a:r>
              <a:rPr lang="pl-PL" sz="1600" dirty="0" err="1"/>
              <a:t>ozz</a:t>
            </a:r>
            <a:r>
              <a:rPr lang="pl-PL" sz="1600" dirty="0"/>
              <a:t> w przypadkach</a:t>
            </a:r>
            <a:r>
              <a:rPr lang="pl-PL" sz="1600" dirty="0" smtClean="0"/>
              <a:t>:</a:t>
            </a:r>
          </a:p>
          <a:p>
            <a:endParaRPr lang="pl-PL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repartycji </a:t>
            </a:r>
            <a:r>
              <a:rPr lang="pl-PL" sz="1600" dirty="0"/>
              <a:t>opłat reprograficznych (art. 20 i 20</a:t>
            </a:r>
            <a:r>
              <a:rPr lang="pl-PL" sz="1600" baseline="30000" dirty="0"/>
              <a:t>1 </a:t>
            </a:r>
            <a:r>
              <a:rPr lang="pl-PL" sz="1600" dirty="0" err="1"/>
              <a:t>p.a</a:t>
            </a:r>
            <a:r>
              <a:rPr lang="pl-PL" sz="1600" dirty="0" smtClean="0"/>
              <a:t>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korzystania </a:t>
            </a:r>
            <a:r>
              <a:rPr lang="pl-PL" sz="1600" dirty="0"/>
              <a:t>w Internecie z drobnych utworów muzycznych i słowno-muzycznych przez radio i TV  </a:t>
            </a:r>
            <a:r>
              <a:rPr lang="pl-PL" sz="1600" dirty="0" smtClean="0"/>
              <a:t>(</a:t>
            </a:r>
            <a:r>
              <a:rPr lang="pl-PL" sz="1600" dirty="0"/>
              <a:t>art. 21 </a:t>
            </a:r>
            <a:r>
              <a:rPr lang="pl-PL" sz="1600" dirty="0" err="1"/>
              <a:t>p.a</a:t>
            </a:r>
            <a:r>
              <a:rPr lang="pl-PL" sz="1600" dirty="0" smtClean="0"/>
              <a:t>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reemitowanie </a:t>
            </a:r>
            <a:r>
              <a:rPr lang="pl-PL" sz="1600" dirty="0"/>
              <a:t>w sieciach kablowych (art. 21</a:t>
            </a:r>
            <a:r>
              <a:rPr lang="pl-PL" sz="1600" baseline="30000" dirty="0"/>
              <a:t>1</a:t>
            </a:r>
            <a:r>
              <a:rPr lang="pl-PL" sz="1600" dirty="0"/>
              <a:t> </a:t>
            </a:r>
            <a:r>
              <a:rPr lang="pl-PL" sz="1600" dirty="0" err="1"/>
              <a:t>p.a</a:t>
            </a:r>
            <a:r>
              <a:rPr lang="pl-PL" sz="1600" dirty="0" smtClean="0"/>
              <a:t>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udostępnianie </a:t>
            </a:r>
            <a:r>
              <a:rPr lang="pl-PL" sz="1600" dirty="0"/>
              <a:t>w Internecie utworów prasowych w ramach dozwolonego użytku (art. 25 ust. 4 </a:t>
            </a:r>
            <a:r>
              <a:rPr lang="pl-PL" sz="1600" dirty="0" smtClean="0"/>
              <a:t>w związku z art. 25 ust. 1 pkt 1 lit. B i c oraz art. 27</a:t>
            </a:r>
            <a:r>
              <a:rPr lang="pl-PL" sz="1600" baseline="30000" dirty="0" smtClean="0"/>
              <a:t>1</a:t>
            </a:r>
            <a:r>
              <a:rPr lang="pl-PL" sz="1600" dirty="0" smtClean="0"/>
              <a:t> </a:t>
            </a:r>
            <a:r>
              <a:rPr lang="pl-PL" sz="1600" dirty="0" err="1" smtClean="0"/>
              <a:t>p.a</a:t>
            </a:r>
            <a:r>
              <a:rPr lang="pl-PL" sz="1600" dirty="0" smtClean="0"/>
              <a:t>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użyczeń </a:t>
            </a:r>
            <a:r>
              <a:rPr lang="pl-PL" sz="1600" dirty="0"/>
              <a:t>bibliotecznych (art. 35</a:t>
            </a:r>
            <a:r>
              <a:rPr lang="pl-PL" sz="1600" baseline="30000" dirty="0"/>
              <a:t>1</a:t>
            </a:r>
            <a:r>
              <a:rPr lang="pl-PL" sz="1600" dirty="0"/>
              <a:t> </a:t>
            </a:r>
            <a:r>
              <a:rPr lang="pl-PL" sz="1600" dirty="0" err="1"/>
              <a:t>p.a</a:t>
            </a:r>
            <a:r>
              <a:rPr lang="pl-PL" sz="1600" dirty="0" smtClean="0"/>
              <a:t>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/>
              <a:t> </a:t>
            </a:r>
            <a:r>
              <a:rPr lang="pl-PL" sz="1600" dirty="0" smtClean="0"/>
              <a:t>utworów </a:t>
            </a:r>
            <a:r>
              <a:rPr lang="pl-PL" sz="1600" dirty="0"/>
              <a:t>niedostępnych w obrocie handlowym (art. 35</a:t>
            </a:r>
            <a:r>
              <a:rPr lang="pl-PL" sz="1600" baseline="30000" dirty="0"/>
              <a:t>10</a:t>
            </a:r>
            <a:r>
              <a:rPr lang="pl-PL" sz="1600" dirty="0"/>
              <a:t> </a:t>
            </a:r>
            <a:r>
              <a:rPr lang="pl-PL" sz="1600" dirty="0" err="1"/>
              <a:t>p.a</a:t>
            </a:r>
            <a:r>
              <a:rPr lang="pl-PL" sz="1600" dirty="0" smtClean="0"/>
              <a:t>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niektórych </a:t>
            </a:r>
            <a:r>
              <a:rPr lang="pl-PL" sz="1600" dirty="0"/>
              <a:t>sposobów korzystania z utworów audiowizualnych (art. 70 ust. 3 </a:t>
            </a:r>
            <a:r>
              <a:rPr lang="pl-PL" sz="1600" dirty="0" err="1"/>
              <a:t>p.a</a:t>
            </a:r>
            <a:r>
              <a:rPr lang="pl-PL" sz="1600" dirty="0"/>
              <a:t>.).</a:t>
            </a:r>
          </a:p>
        </p:txBody>
      </p:sp>
      <p:sp>
        <p:nvSpPr>
          <p:cNvPr id="8" name="Prostokąt 7"/>
          <p:cNvSpPr/>
          <p:nvPr/>
        </p:nvSpPr>
        <p:spPr>
          <a:xfrm>
            <a:off x="468948" y="1289568"/>
            <a:ext cx="360040" cy="36004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pole tekstowe 18"/>
          <p:cNvSpPr txBox="1"/>
          <p:nvPr/>
        </p:nvSpPr>
        <p:spPr>
          <a:xfrm>
            <a:off x="2602520" y="5536122"/>
            <a:ext cx="548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 </a:t>
            </a:r>
            <a:endParaRPr lang="pl-PL" b="1" dirty="0"/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76" y="6237312"/>
            <a:ext cx="1877568" cy="390144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34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455220" y="92133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pl-PL" dirty="0" smtClean="0"/>
              <a:t>Ustawa </a:t>
            </a:r>
            <a:r>
              <a:rPr lang="pl-PL" dirty="0"/>
              <a:t>o zbiorowym zarządzaniu</a:t>
            </a:r>
          </a:p>
          <a:p>
            <a:r>
              <a:rPr lang="pl-PL" dirty="0"/>
              <a:t>prawami autorskimi i prawami pokrewnymi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828988" y="1463016"/>
            <a:ext cx="75815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/>
              <a:t>Ustawa </a:t>
            </a:r>
            <a:r>
              <a:rPr lang="pl-PL" sz="1600" dirty="0" smtClean="0"/>
              <a:t>wyznacza </a:t>
            </a:r>
            <a:r>
              <a:rPr lang="pl-PL" sz="1600" dirty="0"/>
              <a:t>terminy jej wdrożenia przez </a:t>
            </a:r>
            <a:r>
              <a:rPr lang="pl-PL" sz="1600" dirty="0" err="1"/>
              <a:t>ozz</a:t>
            </a:r>
            <a:r>
              <a:rPr lang="pl-PL" sz="1600" dirty="0"/>
              <a:t>-y od dnia jej wejścia  w życie i tak</a:t>
            </a:r>
            <a:r>
              <a:rPr lang="pl-PL" sz="1600" dirty="0" smtClean="0"/>
              <a:t>:</a:t>
            </a:r>
          </a:p>
          <a:p>
            <a:endParaRPr lang="pl-PL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err="1" smtClean="0"/>
              <a:t>ozz</a:t>
            </a:r>
            <a:r>
              <a:rPr lang="pl-PL" sz="1600" dirty="0" smtClean="0"/>
              <a:t>-y </a:t>
            </a:r>
            <a:r>
              <a:rPr lang="pl-PL" sz="1600" dirty="0"/>
              <a:t>wymienione w art. 104 </a:t>
            </a:r>
            <a:r>
              <a:rPr lang="pl-PL" sz="1600" dirty="0" err="1"/>
              <a:t>p.a</a:t>
            </a:r>
            <a:r>
              <a:rPr lang="pl-PL" sz="1600" dirty="0"/>
              <a:t>., a obecnie art. 123 stają się </a:t>
            </a:r>
            <a:r>
              <a:rPr lang="pl-PL" sz="1600" dirty="0" err="1" smtClean="0"/>
              <a:t>ozz-ami</a:t>
            </a:r>
            <a:r>
              <a:rPr lang="pl-PL" sz="1600" dirty="0" smtClean="0"/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smtClean="0"/>
              <a:t>w </a:t>
            </a:r>
            <a:r>
              <a:rPr lang="pl-PL" sz="1600" dirty="0"/>
              <a:t>terminie 6 miesięcy minister może cofnąć zezwolenie dla organizacji, która nie podjęła </a:t>
            </a:r>
            <a:r>
              <a:rPr lang="pl-PL" sz="1600" dirty="0" smtClean="0"/>
              <a:t>zbiorowego </a:t>
            </a:r>
            <a:r>
              <a:rPr lang="pl-PL" sz="1600" dirty="0"/>
              <a:t>zarządu na danym polu </a:t>
            </a:r>
            <a:r>
              <a:rPr lang="pl-PL" sz="1600" dirty="0" smtClean="0"/>
              <a:t>eksploatacji;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smtClean="0"/>
              <a:t>w </a:t>
            </a:r>
            <a:r>
              <a:rPr lang="pl-PL" sz="1600" dirty="0"/>
              <a:t>terminie 6 miesięcy minister wszczyna postępowanie w przedmiocie reprezentatywności </a:t>
            </a:r>
            <a:r>
              <a:rPr lang="pl-PL" sz="1600" dirty="0" err="1" smtClean="0"/>
              <a:t>ozz</a:t>
            </a:r>
            <a:r>
              <a:rPr lang="pl-PL" sz="1600" dirty="0" smtClean="0"/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smtClean="0"/>
              <a:t>w </a:t>
            </a:r>
            <a:r>
              <a:rPr lang="pl-PL" sz="1600" dirty="0"/>
              <a:t>terminie 9 miesięcy </a:t>
            </a:r>
            <a:r>
              <a:rPr lang="pl-PL" sz="1600" dirty="0" err="1"/>
              <a:t>ozz</a:t>
            </a:r>
            <a:r>
              <a:rPr lang="pl-PL" sz="1600" dirty="0"/>
              <a:t> ma obowiązek zmienić statut i wystąpić o jego </a:t>
            </a:r>
            <a:r>
              <a:rPr lang="pl-PL" sz="1600" dirty="0" smtClean="0"/>
              <a:t>rejestrację;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smtClean="0"/>
              <a:t>w </a:t>
            </a:r>
            <a:r>
              <a:rPr lang="pl-PL" sz="1600" dirty="0"/>
              <a:t>terminie 6 miesięcy od uzyskania rejestru statutu w KRS </a:t>
            </a:r>
            <a:r>
              <a:rPr lang="pl-PL" sz="1600" dirty="0" err="1"/>
              <a:t>ozz</a:t>
            </a:r>
            <a:r>
              <a:rPr lang="pl-PL" sz="1600" dirty="0"/>
              <a:t> ma obowiązek dokonać </a:t>
            </a:r>
            <a:r>
              <a:rPr lang="pl-PL" sz="1600" dirty="0" smtClean="0"/>
              <a:t>wyboru władz </a:t>
            </a:r>
            <a:r>
              <a:rPr lang="pl-PL" sz="1600" dirty="0"/>
              <a:t>oraz zatwierdzić regulaminy, o których mowa w art. 19 Ustawy, takie, jak regulamin repartycji, regulamin potrąceń z przychodów z praw, regulamin inwestycyjny, skarg, regulamin socjalny, kulturalny lub edukacyjny, a także dostosować umowy powiernicze, a 18 miesięcy na umowy o korzystaniu z utworów lub praw pokrewnych </a:t>
            </a:r>
            <a:r>
              <a:rPr lang="pl-PL" sz="1600" dirty="0" smtClean="0"/>
              <a:t>lub </a:t>
            </a:r>
            <a:r>
              <a:rPr lang="pl-PL" sz="1600" dirty="0"/>
              <a:t>pobór wynagrodzenia.</a:t>
            </a:r>
          </a:p>
        </p:txBody>
      </p:sp>
      <p:sp>
        <p:nvSpPr>
          <p:cNvPr id="8" name="Prostokąt 7"/>
          <p:cNvSpPr/>
          <p:nvPr/>
        </p:nvSpPr>
        <p:spPr>
          <a:xfrm>
            <a:off x="468948" y="1289568"/>
            <a:ext cx="360040" cy="36004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pole tekstowe 18"/>
          <p:cNvSpPr txBox="1"/>
          <p:nvPr/>
        </p:nvSpPr>
        <p:spPr>
          <a:xfrm>
            <a:off x="2602520" y="5536122"/>
            <a:ext cx="548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 </a:t>
            </a:r>
            <a:endParaRPr lang="pl-PL" b="1" dirty="0"/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76" y="6237312"/>
            <a:ext cx="1877568" cy="390144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6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455220" y="92133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/>
            </a:lvl1pPr>
          </a:lstStyle>
          <a:p>
            <a:r>
              <a:rPr lang="pl-PL" dirty="0" smtClean="0"/>
              <a:t>Umowy REPROPOL-u z Wydawcami dot. zbiorowego zarządzania prawami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828988" y="1297146"/>
            <a:ext cx="75815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pl-PL" sz="1600" dirty="0" smtClean="0"/>
          </a:p>
          <a:p>
            <a:pPr lvl="0"/>
            <a:endParaRPr lang="pl-PL" sz="1600" dirty="0"/>
          </a:p>
          <a:p>
            <a:pPr lvl="0"/>
            <a:r>
              <a:rPr lang="pl-PL" sz="1600" dirty="0" smtClean="0"/>
              <a:t>Powierzenie przez Wydawcę REPROPOL-owi praw </a:t>
            </a:r>
            <a:r>
              <a:rPr lang="pl-PL" sz="1600" dirty="0"/>
              <a:t>w zarząd</a:t>
            </a:r>
            <a:r>
              <a:rPr lang="pl-PL" sz="1600" dirty="0" smtClean="0"/>
              <a:t>:</a:t>
            </a:r>
          </a:p>
          <a:p>
            <a:pPr lvl="0"/>
            <a:endParaRPr lang="pl-PL" sz="16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nie narusza zawartych wcześniej przez Wydawcę umów licencyjnych oraz nie ogranicza prawa Wydawcy do korzystania i rozporządzania prawami autorskimi do Utworów w jakiejkolwiek formie i przy zastosowaniu jakiejkolwiek techniki, w szczególności cyfrowej</a:t>
            </a:r>
            <a:r>
              <a:rPr lang="pl-PL" sz="1600" dirty="0" smtClean="0"/>
              <a:t>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nie obejmuje udzielania zezwoleń na wykonywanie autorskich praw zależnych</a:t>
            </a:r>
            <a:r>
              <a:rPr lang="pl-PL" sz="1600" dirty="0" smtClean="0"/>
              <a:t>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nie jest ograniczone terytorialnie i obejmuje terytorium całego świata; prawa powierzone w zarząd na podstawie niniejszej umowy mogą być przedmiotem czynności prawnych z odpowiednimi zagranicznymi podmiotami zarządzającymi prawami wydawców, w tym z zagranicznymi organizacjami zbiorowego zarzadzania;</a:t>
            </a:r>
          </a:p>
        </p:txBody>
      </p:sp>
      <p:sp>
        <p:nvSpPr>
          <p:cNvPr id="8" name="Prostokąt 7"/>
          <p:cNvSpPr/>
          <p:nvPr/>
        </p:nvSpPr>
        <p:spPr>
          <a:xfrm>
            <a:off x="490718" y="1772816"/>
            <a:ext cx="360040" cy="36004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pole tekstowe 18"/>
          <p:cNvSpPr txBox="1"/>
          <p:nvPr/>
        </p:nvSpPr>
        <p:spPr>
          <a:xfrm>
            <a:off x="2602520" y="5536122"/>
            <a:ext cx="548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 </a:t>
            </a:r>
            <a:endParaRPr lang="pl-PL" b="1" dirty="0"/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76" y="6237312"/>
            <a:ext cx="1877568" cy="390144"/>
          </a:xfrm>
          <a:prstGeom prst="rect">
            <a:avLst/>
          </a:prstGeom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05036-932F-4D0E-B020-96EE39AA629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25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PLR prezentacja WTK 2016 krótsza FIN</Template>
  <TotalTime>1631</TotalTime>
  <Words>1724</Words>
  <Application>Microsoft Office PowerPoint</Application>
  <PresentationFormat>Pokaz na ekranie (4:3)</PresentationFormat>
  <Paragraphs>186</Paragraphs>
  <Slides>15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Aleksandra Burba</dc:creator>
  <cp:lastModifiedBy>CentrumPrasoweFoksal</cp:lastModifiedBy>
  <cp:revision>156</cp:revision>
  <cp:lastPrinted>2019-02-12T10:19:08Z</cp:lastPrinted>
  <dcterms:created xsi:type="dcterms:W3CDTF">2017-03-31T12:39:01Z</dcterms:created>
  <dcterms:modified xsi:type="dcterms:W3CDTF">2019-02-13T10:10:32Z</dcterms:modified>
</cp:coreProperties>
</file>